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1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1729C7-ECA9-441C-926A-C4482D0BBC14}" type="datetimeFigureOut">
              <a:rPr lang="en-US" smtClean="0"/>
              <a:t>5/9/2012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DAC51B-2BC0-45BB-8521-5C58B95EF91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DAC51B-2BC0-45BB-8521-5C58B95EF917}"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9BCB81-C78D-4319-B54D-C3811A3BDD24}"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BCB81-C78D-4319-B54D-C3811A3BDD24}"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BCB81-C78D-4319-B54D-C3811A3BDD24}"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9BCB81-C78D-4319-B54D-C3811A3BDD24}"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9BCB81-C78D-4319-B54D-C3811A3BDD24}" type="datetimeFigureOut">
              <a:rPr lang="en-US" smtClean="0"/>
              <a:t>5/9/2012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9BCB81-C78D-4319-B54D-C3811A3BDD24}" type="datetimeFigureOut">
              <a:rPr lang="en-US" smtClean="0"/>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9BCB81-C78D-4319-B54D-C3811A3BDD24}" type="datetimeFigureOut">
              <a:rPr lang="en-US" smtClean="0"/>
              <a:t>5/9/2012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9BCB81-C78D-4319-B54D-C3811A3BDD24}" type="datetimeFigureOut">
              <a:rPr lang="en-US" smtClean="0"/>
              <a:t>5/9/2012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BCB81-C78D-4319-B54D-C3811A3BDD24}" type="datetimeFigureOut">
              <a:rPr lang="en-US" smtClean="0"/>
              <a:t>5/9/2012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BCB81-C78D-4319-B54D-C3811A3BDD24}" type="datetimeFigureOut">
              <a:rPr lang="en-US" smtClean="0"/>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9BCB81-C78D-4319-B54D-C3811A3BDD24}" type="datetimeFigureOut">
              <a:rPr lang="en-US" smtClean="0"/>
              <a:t>5/9/2012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D461A9-3938-4F01-B7BF-1BF99897EEA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BCB81-C78D-4319-B54D-C3811A3BDD24}" type="datetimeFigureOut">
              <a:rPr lang="en-US" smtClean="0"/>
              <a:t>5/9/2012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461A9-3938-4F01-B7BF-1BF99897EE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hyperlink" Target="http://www.channelone.com/news/quiz_history-of-education/"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channelone.com/news/education" TargetMode="External"/><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pPr algn="l"/>
            <a:r>
              <a:rPr lang="en-US" b="1" dirty="0" smtClean="0">
                <a:latin typeface="Comic Sans MS" pitchFamily="66" charset="0"/>
              </a:rPr>
              <a:t>Education in America</a:t>
            </a:r>
            <a:br>
              <a:rPr lang="en-US" b="1" dirty="0" smtClean="0">
                <a:latin typeface="Comic Sans MS" pitchFamily="66" charset="0"/>
              </a:rPr>
            </a:br>
            <a:endParaRPr lang="en-US" dirty="0">
              <a:latin typeface="Comic Sans MS" pitchFamily="66" charset="0"/>
            </a:endParaRPr>
          </a:p>
        </p:txBody>
      </p:sp>
      <p:pic>
        <p:nvPicPr>
          <p:cNvPr id="11266" name="Picture 2" descr="Education in America"/>
          <p:cNvPicPr>
            <a:picLocks noChangeAspect="1" noChangeArrowheads="1"/>
          </p:cNvPicPr>
          <p:nvPr/>
        </p:nvPicPr>
        <p:blipFill>
          <a:blip r:embed="rId4" cstate="print"/>
          <a:srcRect/>
          <a:stretch>
            <a:fillRect/>
          </a:stretch>
        </p:blipFill>
        <p:spPr bwMode="auto">
          <a:xfrm>
            <a:off x="3886200" y="2057400"/>
            <a:ext cx="4873555" cy="2743200"/>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152400" y="1582341"/>
            <a:ext cx="3733800" cy="3693319"/>
          </a:xfrm>
          <a:prstGeom prst="rect">
            <a:avLst/>
          </a:prstGeom>
        </p:spPr>
        <p:txBody>
          <a:bodyPr wrap="square">
            <a:spAutoFit/>
          </a:bodyPr>
          <a:lstStyle/>
          <a:p>
            <a:r>
              <a:rPr lang="en-US" dirty="0" smtClean="0">
                <a:latin typeface="Comic Sans MS" pitchFamily="66" charset="0"/>
              </a:rPr>
              <a:t>From wealthy children being taught privately by tutors, to massive public high schools with thousands of students, school has come a long way in this country. </a:t>
            </a:r>
            <a:br>
              <a:rPr lang="en-US" dirty="0" smtClean="0">
                <a:latin typeface="Comic Sans MS" pitchFamily="66" charset="0"/>
              </a:rPr>
            </a:b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Take the quizzes on the next slide that interests you to learn more about the history of public education, and follow our series to find out what the future might bring. </a:t>
            </a:r>
            <a:endParaRPr lang="en-US" dirty="0">
              <a:latin typeface="Comic Sans MS" pitchFamily="66" charset="0"/>
            </a:endParaRPr>
          </a:p>
        </p:txBody>
      </p:sp>
      <p:sp>
        <p:nvSpPr>
          <p:cNvPr id="7" name="Rectangle 6"/>
          <p:cNvSpPr/>
          <p:nvPr/>
        </p:nvSpPr>
        <p:spPr>
          <a:xfrm>
            <a:off x="701473" y="5562600"/>
            <a:ext cx="7616188" cy="646331"/>
          </a:xfrm>
          <a:prstGeom prst="rect">
            <a:avLst/>
          </a:prstGeom>
          <a:noFill/>
        </p:spPr>
        <p:txBody>
          <a:bodyPr wrap="non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solidFill>
                  <a:srgbClr val="00B0F0"/>
                </a:solidFill>
                <a:effectLst/>
                <a:latin typeface="Comic Sans MS" pitchFamily="66" charset="0"/>
              </a:rPr>
              <a:t>Start with the Education Debate</a:t>
            </a:r>
            <a:endParaRPr lang="en-US" sz="3600" b="1" cap="none" spc="0" dirty="0">
              <a:ln w="10541" cmpd="sng">
                <a:solidFill>
                  <a:srgbClr val="7D7D7D">
                    <a:tint val="100000"/>
                    <a:shade val="100000"/>
                    <a:satMod val="110000"/>
                  </a:srgbClr>
                </a:solidFill>
                <a:prstDash val="solid"/>
              </a:ln>
              <a:solidFill>
                <a:srgbClr val="00B0F0"/>
              </a:solidFill>
              <a:effectLst/>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gtEl>
                                        <p:attrNameLst>
                                          <p:attrName>style.visibility</p:attrName>
                                        </p:attrNameLst>
                                      </p:cBhvr>
                                      <p:to>
                                        <p:strVal val="visible"/>
                                      </p:to>
                                    </p:set>
                                    <p:anim calcmode="discrete" valueType="clr">
                                      <p:cBhvr override="childStyle">
                                        <p:cTn id="7" dur="80"/>
                                        <p:tgtEl>
                                          <p:spTgt spid="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gtEl>
                                        <p:attrNameLst>
                                          <p:attrName>fillcolor</p:attrName>
                                        </p:attrNameLst>
                                      </p:cBhvr>
                                      <p:tavLst>
                                        <p:tav tm="0">
                                          <p:val>
                                            <p:clrVal>
                                              <a:schemeClr val="accent2"/>
                                            </p:clrVal>
                                          </p:val>
                                        </p:tav>
                                        <p:tav tm="50000">
                                          <p:val>
                                            <p:clrVal>
                                              <a:schemeClr val="hlink"/>
                                            </p:clrVal>
                                          </p:val>
                                        </p:tav>
                                      </p:tavLst>
                                    </p:anim>
                                    <p:set>
                                      <p:cBhvr>
                                        <p:cTn id="9" dur="80"/>
                                        <p:tgtEl>
                                          <p:spTgt spid="7"/>
                                        </p:tgtEl>
                                        <p:attrNameLst>
                                          <p:attrName>fill.type</p:attrName>
                                        </p:attrNameLst>
                                      </p:cBhvr>
                                      <p:to>
                                        <p:strVal val="solid"/>
                                      </p:to>
                                    </p:se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81000" y="228600"/>
            <a:ext cx="1524000" cy="556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338" name="Picture 2" descr="Image: Quiz: Education in America">
            <a:hlinkClick r:id="rId2"/>
          </p:cNvPr>
          <p:cNvPicPr>
            <a:picLocks noChangeAspect="1" noChangeArrowheads="1"/>
          </p:cNvPicPr>
          <p:nvPr/>
        </p:nvPicPr>
        <p:blipFill>
          <a:blip r:embed="rId3" cstate="print"/>
          <a:srcRect/>
          <a:stretch>
            <a:fillRect/>
          </a:stretch>
        </p:blipFill>
        <p:spPr bwMode="auto">
          <a:xfrm>
            <a:off x="457200" y="304800"/>
            <a:ext cx="1371600" cy="771525"/>
          </a:xfrm>
          <a:prstGeom prst="rect">
            <a:avLst/>
          </a:prstGeom>
          <a:noFill/>
        </p:spPr>
      </p:pic>
      <p:sp>
        <p:nvSpPr>
          <p:cNvPr id="4" name="Rectangle 3"/>
          <p:cNvSpPr/>
          <p:nvPr/>
        </p:nvSpPr>
        <p:spPr>
          <a:xfrm>
            <a:off x="1981200" y="228600"/>
            <a:ext cx="6629400" cy="646331"/>
          </a:xfrm>
          <a:prstGeom prst="rect">
            <a:avLst/>
          </a:prstGeom>
        </p:spPr>
        <p:txBody>
          <a:bodyPr wrap="square">
            <a:spAutoFit/>
          </a:bodyPr>
          <a:lstStyle/>
          <a:p>
            <a:r>
              <a:rPr lang="en-US" b="1" dirty="0" smtClean="0">
                <a:latin typeface="Comic Sans MS" pitchFamily="66" charset="0"/>
                <a:hlinkClick r:id="rId2"/>
              </a:rPr>
              <a:t>Quiz: Education in America</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All about what made schools what they are today.</a:t>
            </a:r>
            <a:endParaRPr lang="en-US" dirty="0">
              <a:latin typeface="Comic Sans MS" pitchFamily="66" charset="0"/>
            </a:endParaRPr>
          </a:p>
        </p:txBody>
      </p:sp>
      <p:pic>
        <p:nvPicPr>
          <p:cNvPr id="14340" name="Picture 4" descr="Image: Ed Roundtable">
            <a:hlinkClick r:id="rId4"/>
          </p:cNvPr>
          <p:cNvPicPr>
            <a:picLocks noChangeAspect="1" noChangeArrowheads="1"/>
          </p:cNvPicPr>
          <p:nvPr/>
        </p:nvPicPr>
        <p:blipFill>
          <a:blip r:embed="rId5" cstate="print"/>
          <a:srcRect/>
          <a:stretch>
            <a:fillRect/>
          </a:stretch>
        </p:blipFill>
        <p:spPr bwMode="auto">
          <a:xfrm>
            <a:off x="457200" y="1219200"/>
            <a:ext cx="1371600" cy="771525"/>
          </a:xfrm>
          <a:prstGeom prst="rect">
            <a:avLst/>
          </a:prstGeom>
          <a:noFill/>
        </p:spPr>
      </p:pic>
      <p:sp>
        <p:nvSpPr>
          <p:cNvPr id="6" name="Rectangle 5"/>
          <p:cNvSpPr/>
          <p:nvPr/>
        </p:nvSpPr>
        <p:spPr>
          <a:xfrm>
            <a:off x="1981200" y="1210270"/>
            <a:ext cx="6705600" cy="646331"/>
          </a:xfrm>
          <a:prstGeom prst="rect">
            <a:avLst/>
          </a:prstGeom>
        </p:spPr>
        <p:txBody>
          <a:bodyPr wrap="square">
            <a:spAutoFit/>
          </a:bodyPr>
          <a:lstStyle/>
          <a:p>
            <a:r>
              <a:rPr lang="en-US" b="1" dirty="0" smtClean="0">
                <a:latin typeface="Comic Sans MS" pitchFamily="66" charset="0"/>
                <a:hlinkClick r:id="rId4"/>
              </a:rPr>
              <a:t>Video: Education: Roundtable</a:t>
            </a:r>
            <a:r>
              <a:rPr lang="en-US" b="1" dirty="0" smtClean="0">
                <a:latin typeface="Comic Sans MS" pitchFamily="66" charset="0"/>
              </a:rPr>
              <a:t> </a:t>
            </a:r>
            <a:r>
              <a:rPr lang="en-US" dirty="0" smtClean="0">
                <a:latin typeface="Comic Sans MS" pitchFamily="66" charset="0"/>
              </a:rPr>
              <a:t>The conclusion of our series is a roundtable discussion with a group of teachers. </a:t>
            </a:r>
            <a:endParaRPr lang="en-US" dirty="0">
              <a:latin typeface="Comic Sans MS" pitchFamily="66" charset="0"/>
            </a:endParaRPr>
          </a:p>
        </p:txBody>
      </p:sp>
      <p:pic>
        <p:nvPicPr>
          <p:cNvPr id="14342" name="Picture 6" descr="Image: Ed Shanghai"/>
          <p:cNvPicPr>
            <a:picLocks noChangeAspect="1" noChangeArrowheads="1"/>
          </p:cNvPicPr>
          <p:nvPr/>
        </p:nvPicPr>
        <p:blipFill>
          <a:blip r:embed="rId6" cstate="print"/>
          <a:srcRect/>
          <a:stretch>
            <a:fillRect/>
          </a:stretch>
        </p:blipFill>
        <p:spPr bwMode="auto">
          <a:xfrm>
            <a:off x="457200" y="2133600"/>
            <a:ext cx="1371600" cy="771525"/>
          </a:xfrm>
          <a:prstGeom prst="rect">
            <a:avLst/>
          </a:prstGeom>
          <a:noFill/>
        </p:spPr>
      </p:pic>
      <p:sp>
        <p:nvSpPr>
          <p:cNvPr id="9" name="Rectangle 8"/>
          <p:cNvSpPr/>
          <p:nvPr/>
        </p:nvSpPr>
        <p:spPr>
          <a:xfrm>
            <a:off x="2057400" y="2133600"/>
            <a:ext cx="6705600" cy="646331"/>
          </a:xfrm>
          <a:prstGeom prst="rect">
            <a:avLst/>
          </a:prstGeom>
        </p:spPr>
        <p:txBody>
          <a:bodyPr wrap="square">
            <a:spAutoFit/>
          </a:bodyPr>
          <a:lstStyle/>
          <a:p>
            <a:r>
              <a:rPr lang="en-US" b="1" dirty="0" smtClean="0">
                <a:latin typeface="Comic Sans MS" pitchFamily="66" charset="0"/>
                <a:hlinkClick r:id="rId4"/>
              </a:rPr>
              <a:t>Video: Education: Shanghai</a:t>
            </a:r>
            <a:r>
              <a:rPr lang="en-US" b="1" dirty="0" smtClean="0">
                <a:latin typeface="Comic Sans MS" pitchFamily="66" charset="0"/>
              </a:rPr>
              <a:t>  </a:t>
            </a:r>
            <a:r>
              <a:rPr lang="en-US" dirty="0" smtClean="0">
                <a:latin typeface="Comic Sans MS" pitchFamily="66" charset="0"/>
              </a:rPr>
              <a:t>Our series continues with a look at the world highest test scorers. </a:t>
            </a:r>
            <a:endParaRPr lang="en-US" dirty="0">
              <a:latin typeface="Comic Sans MS" pitchFamily="66" charset="0"/>
            </a:endParaRPr>
          </a:p>
        </p:txBody>
      </p:sp>
      <p:pic>
        <p:nvPicPr>
          <p:cNvPr id="14344" name="Picture 8" descr="Image: Ed Canada"/>
          <p:cNvPicPr>
            <a:picLocks noChangeAspect="1" noChangeArrowheads="1"/>
          </p:cNvPicPr>
          <p:nvPr/>
        </p:nvPicPr>
        <p:blipFill>
          <a:blip r:embed="rId7" cstate="print"/>
          <a:srcRect/>
          <a:stretch>
            <a:fillRect/>
          </a:stretch>
        </p:blipFill>
        <p:spPr bwMode="auto">
          <a:xfrm>
            <a:off x="457200" y="3048000"/>
            <a:ext cx="1371600" cy="771525"/>
          </a:xfrm>
          <a:prstGeom prst="rect">
            <a:avLst/>
          </a:prstGeom>
          <a:noFill/>
        </p:spPr>
      </p:pic>
      <p:sp>
        <p:nvSpPr>
          <p:cNvPr id="11" name="Rectangle 10"/>
          <p:cNvSpPr/>
          <p:nvPr/>
        </p:nvSpPr>
        <p:spPr>
          <a:xfrm>
            <a:off x="2057400" y="3048000"/>
            <a:ext cx="4572000" cy="646331"/>
          </a:xfrm>
          <a:prstGeom prst="rect">
            <a:avLst/>
          </a:prstGeom>
        </p:spPr>
        <p:txBody>
          <a:bodyPr>
            <a:spAutoFit/>
          </a:bodyPr>
          <a:lstStyle/>
          <a:p>
            <a:r>
              <a:rPr lang="en-US" b="1" dirty="0" smtClean="0">
                <a:latin typeface="Comic Sans MS" pitchFamily="66" charset="0"/>
                <a:hlinkClick r:id="rId4"/>
              </a:rPr>
              <a:t>Video: Education: Canada</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A look at the Canadian school system. </a:t>
            </a:r>
            <a:endParaRPr lang="en-US" dirty="0">
              <a:latin typeface="Comic Sans MS" pitchFamily="66" charset="0"/>
            </a:endParaRPr>
          </a:p>
        </p:txBody>
      </p:sp>
      <p:cxnSp>
        <p:nvCxnSpPr>
          <p:cNvPr id="14" name="Straight Connector 13"/>
          <p:cNvCxnSpPr/>
          <p:nvPr/>
        </p:nvCxnSpPr>
        <p:spPr>
          <a:xfrm>
            <a:off x="381000" y="1143000"/>
            <a:ext cx="8763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1000" y="2057400"/>
            <a:ext cx="8763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1000" y="2971800"/>
            <a:ext cx="8763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81000" y="3886200"/>
            <a:ext cx="8763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pic>
        <p:nvPicPr>
          <p:cNvPr id="14346" name="Picture 10" descr="Image: Finland"/>
          <p:cNvPicPr>
            <a:picLocks noChangeAspect="1" noChangeArrowheads="1"/>
          </p:cNvPicPr>
          <p:nvPr/>
        </p:nvPicPr>
        <p:blipFill>
          <a:blip r:embed="rId8" cstate="print"/>
          <a:srcRect/>
          <a:stretch>
            <a:fillRect/>
          </a:stretch>
        </p:blipFill>
        <p:spPr bwMode="auto">
          <a:xfrm>
            <a:off x="457200" y="3962400"/>
            <a:ext cx="1371600" cy="771525"/>
          </a:xfrm>
          <a:prstGeom prst="rect">
            <a:avLst/>
          </a:prstGeom>
          <a:noFill/>
        </p:spPr>
      </p:pic>
      <p:cxnSp>
        <p:nvCxnSpPr>
          <p:cNvPr id="20" name="Straight Connector 19"/>
          <p:cNvCxnSpPr/>
          <p:nvPr/>
        </p:nvCxnSpPr>
        <p:spPr>
          <a:xfrm>
            <a:off x="381000" y="4800600"/>
            <a:ext cx="8763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057400" y="3886200"/>
            <a:ext cx="4572000" cy="646331"/>
          </a:xfrm>
          <a:prstGeom prst="rect">
            <a:avLst/>
          </a:prstGeom>
        </p:spPr>
        <p:txBody>
          <a:bodyPr>
            <a:spAutoFit/>
          </a:bodyPr>
          <a:lstStyle/>
          <a:p>
            <a:r>
              <a:rPr lang="en-US" b="1" dirty="0" smtClean="0">
                <a:hlinkClick r:id="rId4"/>
              </a:rPr>
              <a:t>Video: Education: Finland</a:t>
            </a:r>
            <a:r>
              <a:rPr lang="en-US" dirty="0" smtClean="0"/>
              <a:t/>
            </a:r>
            <a:br>
              <a:rPr lang="en-US" dirty="0" smtClean="0"/>
            </a:br>
            <a:r>
              <a:rPr lang="en-US" dirty="0" smtClean="0"/>
              <a:t>A look at the world's "best" school system. </a:t>
            </a:r>
            <a:endParaRPr lang="en-US" dirty="0"/>
          </a:p>
        </p:txBody>
      </p:sp>
      <p:pic>
        <p:nvPicPr>
          <p:cNvPr id="14348" name="Picture 12" descr="Image: Ed Part One"/>
          <p:cNvPicPr>
            <a:picLocks noChangeAspect="1" noChangeArrowheads="1"/>
          </p:cNvPicPr>
          <p:nvPr/>
        </p:nvPicPr>
        <p:blipFill>
          <a:blip r:embed="rId9" cstate="print"/>
          <a:srcRect/>
          <a:stretch>
            <a:fillRect/>
          </a:stretch>
        </p:blipFill>
        <p:spPr bwMode="auto">
          <a:xfrm>
            <a:off x="457200" y="4876800"/>
            <a:ext cx="1371600" cy="771525"/>
          </a:xfrm>
          <a:prstGeom prst="rect">
            <a:avLst/>
          </a:prstGeom>
          <a:noFill/>
        </p:spPr>
      </p:pic>
      <p:cxnSp>
        <p:nvCxnSpPr>
          <p:cNvPr id="24" name="Straight Connector 23"/>
          <p:cNvCxnSpPr/>
          <p:nvPr/>
        </p:nvCxnSpPr>
        <p:spPr>
          <a:xfrm>
            <a:off x="381000" y="5715000"/>
            <a:ext cx="8763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2057400" y="4791670"/>
            <a:ext cx="7086600" cy="646331"/>
          </a:xfrm>
          <a:prstGeom prst="rect">
            <a:avLst/>
          </a:prstGeom>
        </p:spPr>
        <p:txBody>
          <a:bodyPr wrap="square">
            <a:spAutoFit/>
          </a:bodyPr>
          <a:lstStyle/>
          <a:p>
            <a:r>
              <a:rPr lang="en-US" b="1" dirty="0" smtClean="0">
                <a:latin typeface="Comic Sans MS" pitchFamily="66" charset="0"/>
                <a:hlinkClick r:id="rId4"/>
              </a:rPr>
              <a:t>Video: The Education Debate</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The first in our series on schools in the United States.</a:t>
            </a:r>
            <a:endParaRPr lang="en-US" dirty="0">
              <a:latin typeface="Comic Sans MS" pitchFamily="66" charset="0"/>
            </a:endParaRPr>
          </a:p>
        </p:txBody>
      </p:sp>
      <p:sp>
        <p:nvSpPr>
          <p:cNvPr id="26" name="Rectangle 25"/>
          <p:cNvSpPr/>
          <p:nvPr/>
        </p:nvSpPr>
        <p:spPr>
          <a:xfrm>
            <a:off x="58509" y="4916269"/>
            <a:ext cx="437940" cy="64633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n-US" sz="3600" b="1" cap="none" spc="150" dirty="0" smtClean="0">
                <a:ln w="11430"/>
                <a:solidFill>
                  <a:srgbClr val="F8F8F8"/>
                </a:solidFill>
                <a:effectLst>
                  <a:outerShdw blurRad="25400" algn="tl" rotWithShape="0">
                    <a:srgbClr val="000000">
                      <a:alpha val="43000"/>
                    </a:srgbClr>
                  </a:outerShdw>
                </a:effectLst>
              </a:rPr>
              <a:t>1</a:t>
            </a:r>
            <a:endParaRPr lang="en-US" sz="3600" b="1" cap="none" spc="150" dirty="0">
              <a:ln w="11430"/>
              <a:solidFill>
                <a:srgbClr val="F8F8F8"/>
              </a:solidFill>
              <a:effectLst>
                <a:outerShdw blurRad="25400" algn="tl" rotWithShape="0">
                  <a:srgbClr val="000000">
                    <a:alpha val="43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FFFFFF"/>
      </a:dk1>
      <a:lt1>
        <a:sysClr val="window" lastClr="FFFFFF"/>
      </a:lt1>
      <a:dk2>
        <a:srgbClr val="FFFFFF"/>
      </a:dk2>
      <a:lt2>
        <a:srgbClr val="FFFFFF"/>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97</Words>
  <Application>Microsoft Office PowerPoint</Application>
  <PresentationFormat>On-screen Show (4:3)</PresentationFormat>
  <Paragraphs>11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Education in America </vt:lpstr>
      <vt:lpstr>Slide 2</vt:lpstr>
    </vt:vector>
  </TitlesOfParts>
  <Company>Campbellsport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in America </dc:title>
  <dc:creator>SHeminger</dc:creator>
  <cp:lastModifiedBy>SHeminger</cp:lastModifiedBy>
  <cp:revision>12</cp:revision>
  <dcterms:created xsi:type="dcterms:W3CDTF">2012-05-09T15:49:04Z</dcterms:created>
  <dcterms:modified xsi:type="dcterms:W3CDTF">2012-05-09T17:50:45Z</dcterms:modified>
</cp:coreProperties>
</file>